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0"/>
  </p:notesMasterIdLst>
  <p:sldIdLst>
    <p:sldId id="272" r:id="rId2"/>
    <p:sldId id="260" r:id="rId3"/>
    <p:sldId id="258" r:id="rId4"/>
    <p:sldId id="261" r:id="rId5"/>
    <p:sldId id="270" r:id="rId6"/>
    <p:sldId id="262" r:id="rId7"/>
    <p:sldId id="271" r:id="rId8"/>
    <p:sldId id="273" r:id="rId9"/>
  </p:sldIdLst>
  <p:sldSz cx="7254875" cy="10383838"/>
  <p:notesSz cx="6797675" cy="9926638"/>
  <p:defaultTextStyle>
    <a:defPPr>
      <a:defRPr lang="ru-RU"/>
    </a:defPPr>
    <a:lvl1pPr marL="0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1001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2006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3007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4010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5011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6016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7017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8020" algn="l" defTabSz="9620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>
          <p15:clr>
            <a:srgbClr val="A4A3A4"/>
          </p15:clr>
        </p15:guide>
        <p15:guide id="2" pos="2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51" autoAdjust="0"/>
    <p:restoredTop sz="94660"/>
  </p:normalViewPr>
  <p:slideViewPr>
    <p:cSldViewPr>
      <p:cViewPr varScale="1">
        <p:scale>
          <a:sx n="49" d="100"/>
          <a:sy n="49" d="100"/>
        </p:scale>
        <p:origin x="2076" y="66"/>
      </p:cViewPr>
      <p:guideLst>
        <p:guide orient="horz" pos="3271"/>
        <p:guide pos="2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446A5-7F3B-4AFF-BAF0-09F4050E2FAF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98675" y="744538"/>
            <a:ext cx="26003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85BE4-FF82-4466-8FA9-BD2C2392C5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7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85BE4-FF82-4466-8FA9-BD2C2392C5A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08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119" y="3807410"/>
            <a:ext cx="5236816" cy="3426123"/>
          </a:xfrm>
        </p:spPr>
        <p:txBody>
          <a:bodyPr anchor="b">
            <a:normAutofit/>
          </a:bodyPr>
          <a:lstStyle>
            <a:lvl1pPr>
              <a:defRPr sz="428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119" y="7233530"/>
            <a:ext cx="5236816" cy="170532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2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25165" y="6542754"/>
            <a:ext cx="1107172" cy="118371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874" y="6858271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35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118" y="923008"/>
            <a:ext cx="5230099" cy="4719574"/>
          </a:xfrm>
        </p:spPr>
        <p:txBody>
          <a:bodyPr anchor="ctr">
            <a:normAutofit/>
          </a:bodyPr>
          <a:lstStyle>
            <a:lvl1pPr algn="l">
              <a:defRPr sz="3808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1118" y="6592550"/>
            <a:ext cx="5230099" cy="2355765"/>
          </a:xfrm>
        </p:spPr>
        <p:txBody>
          <a:bodyPr anchor="ctr">
            <a:normAutofit/>
          </a:bodyPr>
          <a:lstStyle>
            <a:lvl1pPr marL="0" indent="0" algn="l">
              <a:buNone/>
              <a:defRPr sz="142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27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725485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3pPr>
            <a:lvl4pPr marL="108822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45097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813712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2176455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53919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90194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6" y="479450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10" y="4912020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11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63" y="923008"/>
            <a:ext cx="4847363" cy="4384287"/>
          </a:xfrm>
        </p:spPr>
        <p:txBody>
          <a:bodyPr anchor="ctr">
            <a:normAutofit/>
          </a:bodyPr>
          <a:lstStyle>
            <a:lvl1pPr algn="l">
              <a:defRPr sz="3808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16839" y="5307295"/>
            <a:ext cx="4485810" cy="576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6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62742" indent="0">
              <a:buFontTx/>
              <a:buNone/>
              <a:defRPr/>
            </a:lvl2pPr>
            <a:lvl3pPr marL="725485" indent="0">
              <a:buFontTx/>
              <a:buNone/>
              <a:defRPr/>
            </a:lvl3pPr>
            <a:lvl4pPr marL="1088227" indent="0">
              <a:buFontTx/>
              <a:buNone/>
              <a:defRPr/>
            </a:lvl4pPr>
            <a:lvl5pPr marL="145097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1118" y="6592550"/>
            <a:ext cx="5230099" cy="2355765"/>
          </a:xfrm>
        </p:spPr>
        <p:txBody>
          <a:bodyPr anchor="ctr">
            <a:normAutofit/>
          </a:bodyPr>
          <a:lstStyle>
            <a:lvl1pPr marL="0" indent="0" algn="l">
              <a:buNone/>
              <a:defRPr sz="142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27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725485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3pPr>
            <a:lvl4pPr marL="108822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45097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813712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2176455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53919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90194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6" y="479450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10" y="4912020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34723" y="981158"/>
            <a:ext cx="362838" cy="885421"/>
          </a:xfrm>
          <a:prstGeom prst="rect">
            <a:avLst/>
          </a:prstGeom>
        </p:spPr>
        <p:txBody>
          <a:bodyPr vert="horz" lIns="72549" tIns="36274" rIns="72549" bIns="36274" rtlCol="0" anchor="ctr">
            <a:noAutofit/>
          </a:bodyPr>
          <a:lstStyle/>
          <a:p>
            <a:pPr lvl="0"/>
            <a:r>
              <a:rPr lang="en-US" sz="634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1731" y="4398983"/>
            <a:ext cx="362838" cy="885421"/>
          </a:xfrm>
          <a:prstGeom prst="rect">
            <a:avLst/>
          </a:prstGeom>
        </p:spPr>
        <p:txBody>
          <a:bodyPr vert="horz" lIns="72549" tIns="36274" rIns="72549" bIns="36274" rtlCol="0" anchor="ctr">
            <a:noAutofit/>
          </a:bodyPr>
          <a:lstStyle/>
          <a:p>
            <a:pPr lvl="0"/>
            <a:r>
              <a:rPr lang="en-US" sz="634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40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118" y="3692033"/>
            <a:ext cx="5230099" cy="4125744"/>
          </a:xfrm>
        </p:spPr>
        <p:txBody>
          <a:bodyPr anchor="b">
            <a:normAutofit/>
          </a:bodyPr>
          <a:lstStyle>
            <a:lvl1pPr algn="l">
              <a:defRPr sz="380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118" y="7845566"/>
            <a:ext cx="5230099" cy="110473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6" y="7435331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5610" y="7544996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78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6063" y="923008"/>
            <a:ext cx="4847363" cy="4384287"/>
          </a:xfrm>
        </p:spPr>
        <p:txBody>
          <a:bodyPr anchor="ctr">
            <a:normAutofit/>
          </a:bodyPr>
          <a:lstStyle>
            <a:lvl1pPr algn="l">
              <a:defRPr sz="3808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41118" y="6576431"/>
            <a:ext cx="5306509" cy="126913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4">
                <a:solidFill>
                  <a:schemeClr val="accent1"/>
                </a:solidFill>
              </a:defRPr>
            </a:lvl1pPr>
            <a:lvl2pPr marL="362742" indent="0">
              <a:buFontTx/>
              <a:buNone/>
              <a:defRPr/>
            </a:lvl2pPr>
            <a:lvl3pPr marL="725485" indent="0">
              <a:buFontTx/>
              <a:buNone/>
              <a:defRPr/>
            </a:lvl3pPr>
            <a:lvl4pPr marL="1088227" indent="0">
              <a:buFontTx/>
              <a:buNone/>
              <a:defRPr/>
            </a:lvl4pPr>
            <a:lvl5pPr marL="145097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118" y="7845566"/>
            <a:ext cx="5306509" cy="110473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6" y="7435331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5610" y="7544996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34723" y="981158"/>
            <a:ext cx="362838" cy="885421"/>
          </a:xfrm>
          <a:prstGeom prst="rect">
            <a:avLst/>
          </a:prstGeom>
        </p:spPr>
        <p:txBody>
          <a:bodyPr vert="horz" lIns="72549" tIns="36274" rIns="72549" bIns="36274" rtlCol="0" anchor="ctr">
            <a:noAutofit/>
          </a:bodyPr>
          <a:lstStyle/>
          <a:p>
            <a:pPr lvl="0"/>
            <a:r>
              <a:rPr lang="en-US" sz="634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1731" y="4398983"/>
            <a:ext cx="362838" cy="885421"/>
          </a:xfrm>
          <a:prstGeom prst="rect">
            <a:avLst/>
          </a:prstGeom>
        </p:spPr>
        <p:txBody>
          <a:bodyPr vert="horz" lIns="72549" tIns="36274" rIns="72549" bIns="36274" rtlCol="0" anchor="ctr">
            <a:noAutofit/>
          </a:bodyPr>
          <a:lstStyle/>
          <a:p>
            <a:pPr lvl="0"/>
            <a:r>
              <a:rPr lang="en-US" sz="634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093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118" y="949970"/>
            <a:ext cx="5230098" cy="4360697"/>
          </a:xfrm>
        </p:spPr>
        <p:txBody>
          <a:bodyPr anchor="ctr">
            <a:normAutofit/>
          </a:bodyPr>
          <a:lstStyle>
            <a:lvl1pPr algn="l">
              <a:defRPr sz="380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41118" y="6576431"/>
            <a:ext cx="5230099" cy="126913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4">
                <a:solidFill>
                  <a:schemeClr val="accent1"/>
                </a:solidFill>
              </a:defRPr>
            </a:lvl1pPr>
            <a:lvl2pPr marL="362742" indent="0">
              <a:buFontTx/>
              <a:buNone/>
              <a:defRPr/>
            </a:lvl2pPr>
            <a:lvl3pPr marL="725485" indent="0">
              <a:buFontTx/>
              <a:buNone/>
              <a:defRPr/>
            </a:lvl3pPr>
            <a:lvl4pPr marL="1088227" indent="0">
              <a:buFontTx/>
              <a:buNone/>
              <a:defRPr/>
            </a:lvl4pPr>
            <a:lvl5pPr marL="145097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118" y="7845566"/>
            <a:ext cx="5230099" cy="110473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6" y="7435331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5610" y="7544996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79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6" y="107683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3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7449" y="949969"/>
            <a:ext cx="1313980" cy="800033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1118" y="949969"/>
            <a:ext cx="3741964" cy="80003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6" y="107683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08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328" y="944978"/>
            <a:ext cx="5227889" cy="1939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118" y="3230527"/>
            <a:ext cx="5230099" cy="5719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6" y="107683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55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118" y="3141137"/>
            <a:ext cx="5230099" cy="2223940"/>
          </a:xfrm>
        </p:spPr>
        <p:txBody>
          <a:bodyPr anchor="b"/>
          <a:lstStyle>
            <a:lvl1pPr algn="l">
              <a:defRPr sz="317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1118" y="5422671"/>
            <a:ext cx="5230099" cy="1302749"/>
          </a:xfrm>
        </p:spPr>
        <p:txBody>
          <a:bodyPr anchor="t"/>
          <a:lstStyle>
            <a:lvl1pPr marL="0" indent="0" algn="l">
              <a:buNone/>
              <a:defRPr sz="158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27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2pPr>
            <a:lvl3pPr marL="725485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3pPr>
            <a:lvl4pPr marL="108822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4pPr>
            <a:lvl5pPr marL="145097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5pPr>
            <a:lvl6pPr marL="1813712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6pPr>
            <a:lvl7pPr marL="2176455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7pPr>
            <a:lvl8pPr marL="2539197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8pPr>
            <a:lvl9pPr marL="2901940" indent="0">
              <a:buNone/>
              <a:defRPr sz="11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6" y="479450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10" y="4912020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63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119" y="3235231"/>
            <a:ext cx="2536930" cy="570429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4635" y="3235231"/>
            <a:ext cx="2536582" cy="570429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6" y="107683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10" y="1192799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1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337" y="3371380"/>
            <a:ext cx="2280712" cy="872530"/>
          </a:xfrm>
        </p:spPr>
        <p:txBody>
          <a:bodyPr anchor="b">
            <a:noAutofit/>
          </a:bodyPr>
          <a:lstStyle>
            <a:lvl1pPr marL="0" indent="0">
              <a:buNone/>
              <a:defRPr sz="1904" b="0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117" y="4243911"/>
            <a:ext cx="2536931" cy="470240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7609" y="3366492"/>
            <a:ext cx="2279636" cy="872530"/>
          </a:xfrm>
        </p:spPr>
        <p:txBody>
          <a:bodyPr anchor="b">
            <a:noAutofit/>
          </a:bodyPr>
          <a:lstStyle>
            <a:lvl1pPr marL="0" indent="0">
              <a:buNone/>
              <a:defRPr sz="1904" b="0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31784" y="4239023"/>
            <a:ext cx="2535461" cy="470240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6" y="107683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5610" y="1192799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00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327" y="944978"/>
            <a:ext cx="5227890" cy="1939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6" y="107683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15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6" y="107683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29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118" y="675431"/>
            <a:ext cx="2086319" cy="1478254"/>
          </a:xfrm>
        </p:spPr>
        <p:txBody>
          <a:bodyPr anchor="b"/>
          <a:lstStyle>
            <a:lvl1pPr algn="l">
              <a:defRPr sz="158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501" y="675433"/>
            <a:ext cx="3007715" cy="8198906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118" y="2420493"/>
            <a:ext cx="2086319" cy="6453841"/>
          </a:xfrm>
        </p:spPr>
        <p:txBody>
          <a:bodyPr/>
          <a:lstStyle>
            <a:lvl1pPr marL="0" indent="0">
              <a:buNone/>
              <a:defRPr sz="1111"/>
            </a:lvl1pPr>
            <a:lvl2pPr marL="362742" indent="0">
              <a:buNone/>
              <a:defRPr sz="952"/>
            </a:lvl2pPr>
            <a:lvl3pPr marL="725485" indent="0">
              <a:buNone/>
              <a:defRPr sz="793"/>
            </a:lvl3pPr>
            <a:lvl4pPr marL="1088227" indent="0">
              <a:buNone/>
              <a:defRPr sz="714"/>
            </a:lvl4pPr>
            <a:lvl5pPr marL="1450970" indent="0">
              <a:buNone/>
              <a:defRPr sz="714"/>
            </a:lvl5pPr>
            <a:lvl6pPr marL="1813712" indent="0">
              <a:buNone/>
              <a:defRPr sz="714"/>
            </a:lvl6pPr>
            <a:lvl7pPr marL="2176455" indent="0">
              <a:buNone/>
              <a:defRPr sz="714"/>
            </a:lvl7pPr>
            <a:lvl8pPr marL="2539197" indent="0">
              <a:buNone/>
              <a:defRPr sz="714"/>
            </a:lvl8pPr>
            <a:lvl9pPr marL="2901940" indent="0">
              <a:buNone/>
              <a:defRPr sz="71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6" y="1076834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29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118" y="7268686"/>
            <a:ext cx="5230099" cy="858110"/>
          </a:xfrm>
        </p:spPr>
        <p:txBody>
          <a:bodyPr anchor="b">
            <a:normAutofit/>
          </a:bodyPr>
          <a:lstStyle>
            <a:lvl1pPr algn="l">
              <a:defRPr sz="190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41118" y="961413"/>
            <a:ext cx="5230099" cy="5836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69"/>
            </a:lvl1pPr>
            <a:lvl2pPr marL="362742" indent="0">
              <a:buNone/>
              <a:defRPr sz="1269"/>
            </a:lvl2pPr>
            <a:lvl3pPr marL="725485" indent="0">
              <a:buNone/>
              <a:defRPr sz="1269"/>
            </a:lvl3pPr>
            <a:lvl4pPr marL="1088227" indent="0">
              <a:buNone/>
              <a:defRPr sz="1269"/>
            </a:lvl4pPr>
            <a:lvl5pPr marL="1450970" indent="0">
              <a:buNone/>
              <a:defRPr sz="1269"/>
            </a:lvl5pPr>
            <a:lvl6pPr marL="1813712" indent="0">
              <a:buNone/>
              <a:defRPr sz="1269"/>
            </a:lvl6pPr>
            <a:lvl7pPr marL="2176455" indent="0">
              <a:buNone/>
              <a:defRPr sz="1269"/>
            </a:lvl7pPr>
            <a:lvl8pPr marL="2539197" indent="0">
              <a:buNone/>
              <a:defRPr sz="1269"/>
            </a:lvl8pPr>
            <a:lvl9pPr marL="2901940" indent="0">
              <a:buNone/>
              <a:defRPr sz="126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118" y="8126796"/>
            <a:ext cx="5230099" cy="747539"/>
          </a:xfrm>
        </p:spPr>
        <p:txBody>
          <a:bodyPr>
            <a:normAutofit/>
          </a:bodyPr>
          <a:lstStyle>
            <a:lvl1pPr marL="0" indent="0">
              <a:buNone/>
              <a:defRPr sz="952"/>
            </a:lvl1pPr>
            <a:lvl2pPr marL="362742" indent="0">
              <a:buNone/>
              <a:defRPr sz="952"/>
            </a:lvl2pPr>
            <a:lvl3pPr marL="725485" indent="0">
              <a:buNone/>
              <a:defRPr sz="793"/>
            </a:lvl3pPr>
            <a:lvl4pPr marL="1088227" indent="0">
              <a:buNone/>
              <a:defRPr sz="714"/>
            </a:lvl4pPr>
            <a:lvl5pPr marL="1450970" indent="0">
              <a:buNone/>
              <a:defRPr sz="714"/>
            </a:lvl5pPr>
            <a:lvl6pPr marL="1813712" indent="0">
              <a:buNone/>
              <a:defRPr sz="714"/>
            </a:lvl6pPr>
            <a:lvl7pPr marL="2176455" indent="0">
              <a:buNone/>
              <a:defRPr sz="714"/>
            </a:lvl7pPr>
            <a:lvl8pPr marL="2539197" indent="0">
              <a:buNone/>
              <a:defRPr sz="714"/>
            </a:lvl8pPr>
            <a:lvl9pPr marL="2901940" indent="0">
              <a:buNone/>
              <a:defRPr sz="71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6" y="7435331"/>
            <a:ext cx="1077723" cy="7691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5610" y="7544996"/>
            <a:ext cx="464123" cy="552843"/>
          </a:xfrm>
        </p:spPr>
        <p:txBody>
          <a:bodyPr/>
          <a:lstStyle/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0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46128"/>
            <a:ext cx="1571890" cy="10051682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202" y="431"/>
            <a:ext cx="1548938" cy="10376219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45098" cy="103838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3327" y="944978"/>
            <a:ext cx="5227890" cy="1939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1118" y="3230527"/>
            <a:ext cx="5230099" cy="588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6644" y="9289265"/>
            <a:ext cx="608048" cy="560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1AD3-2559-4A32-A8E2-CAFFC86BE575}" type="datetimeFigureOut">
              <a:rPr lang="ru-RU" smtClean="0"/>
              <a:t>08.11.2016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1118" y="9290355"/>
            <a:ext cx="4535477" cy="552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05610" y="1192799"/>
            <a:ext cx="464123" cy="552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7">
                <a:solidFill>
                  <a:srgbClr val="FEFFFF"/>
                </a:solidFill>
              </a:defRPr>
            </a:lvl1pPr>
          </a:lstStyle>
          <a:p>
            <a:fld id="{421FD856-5539-4A42-8552-E8B203E0AF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49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362742" rtl="0" eaLnBrk="1" latinLnBrk="0" hangingPunct="1">
        <a:spcBef>
          <a:spcPct val="0"/>
        </a:spcBef>
        <a:buNone/>
        <a:defRPr sz="2856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2057" indent="-272057" algn="l" defTabSz="362742" rtl="0" eaLnBrk="1" latinLnBrk="0" hangingPunct="1">
        <a:spcBef>
          <a:spcPts val="793"/>
        </a:spcBef>
        <a:spcAft>
          <a:spcPts val="0"/>
        </a:spcAft>
        <a:buClr>
          <a:schemeClr val="accent1"/>
        </a:buClr>
        <a:buFont typeface="Wingdings 3" charset="2"/>
        <a:buChar char=""/>
        <a:defRPr sz="142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9457" indent="-226714" algn="l" defTabSz="362742" rtl="0" eaLnBrk="1" latinLnBrk="0" hangingPunct="1">
        <a:spcBef>
          <a:spcPts val="793"/>
        </a:spcBef>
        <a:spcAft>
          <a:spcPts val="0"/>
        </a:spcAft>
        <a:buClr>
          <a:schemeClr val="accent1"/>
        </a:buClr>
        <a:buFont typeface="Wingdings 3" charset="2"/>
        <a:buChar char=""/>
        <a:defRPr sz="12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6856" indent="-181371" algn="l" defTabSz="362742" rtl="0" eaLnBrk="1" latinLnBrk="0" hangingPunct="1">
        <a:spcBef>
          <a:spcPts val="793"/>
        </a:spcBef>
        <a:spcAft>
          <a:spcPts val="0"/>
        </a:spcAft>
        <a:buClr>
          <a:schemeClr val="accent1"/>
        </a:buClr>
        <a:buFont typeface="Wingdings 3" charset="2"/>
        <a:buChar char=""/>
        <a:defRPr sz="111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69599" indent="-181371" algn="l" defTabSz="362742" rtl="0" eaLnBrk="1" latinLnBrk="0" hangingPunct="1">
        <a:spcBef>
          <a:spcPts val="793"/>
        </a:spcBef>
        <a:spcAft>
          <a:spcPts val="0"/>
        </a:spcAft>
        <a:buClr>
          <a:schemeClr val="accent1"/>
        </a:buClr>
        <a:buFont typeface="Wingdings 3" charset="2"/>
        <a:buChar char=""/>
        <a:defRPr sz="9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32341" indent="-181371" algn="l" defTabSz="362742" rtl="0" eaLnBrk="1" latinLnBrk="0" hangingPunct="1">
        <a:spcBef>
          <a:spcPts val="793"/>
        </a:spcBef>
        <a:spcAft>
          <a:spcPts val="0"/>
        </a:spcAft>
        <a:buClr>
          <a:schemeClr val="accent1"/>
        </a:buClr>
        <a:buFont typeface="Wingdings 3" charset="2"/>
        <a:buChar char=""/>
        <a:defRPr sz="9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95084" indent="-181371" algn="l" defTabSz="362742" rtl="0" eaLnBrk="1" latinLnBrk="0" hangingPunct="1">
        <a:spcBef>
          <a:spcPts val="793"/>
        </a:spcBef>
        <a:spcAft>
          <a:spcPts val="0"/>
        </a:spcAft>
        <a:buClr>
          <a:schemeClr val="accent1"/>
        </a:buClr>
        <a:buFont typeface="Wingdings 3" charset="2"/>
        <a:buChar char=""/>
        <a:defRPr sz="9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57826" indent="-181371" algn="l" defTabSz="362742" rtl="0" eaLnBrk="1" latinLnBrk="0" hangingPunct="1">
        <a:spcBef>
          <a:spcPts val="793"/>
        </a:spcBef>
        <a:spcAft>
          <a:spcPts val="0"/>
        </a:spcAft>
        <a:buClr>
          <a:schemeClr val="accent1"/>
        </a:buClr>
        <a:buFont typeface="Wingdings 3" charset="2"/>
        <a:buChar char=""/>
        <a:defRPr sz="9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20569" indent="-181371" algn="l" defTabSz="362742" rtl="0" eaLnBrk="1" latinLnBrk="0" hangingPunct="1">
        <a:spcBef>
          <a:spcPts val="793"/>
        </a:spcBef>
        <a:spcAft>
          <a:spcPts val="0"/>
        </a:spcAft>
        <a:buClr>
          <a:schemeClr val="accent1"/>
        </a:buClr>
        <a:buFont typeface="Wingdings 3" charset="2"/>
        <a:buChar char=""/>
        <a:defRPr sz="9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83311" indent="-181371" algn="l" defTabSz="362742" rtl="0" eaLnBrk="1" latinLnBrk="0" hangingPunct="1">
        <a:spcBef>
          <a:spcPts val="793"/>
        </a:spcBef>
        <a:spcAft>
          <a:spcPts val="0"/>
        </a:spcAft>
        <a:buClr>
          <a:schemeClr val="accent1"/>
        </a:buClr>
        <a:buFont typeface="Wingdings 3" charset="2"/>
        <a:buChar char=""/>
        <a:defRPr sz="9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274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742" algn="l" defTabSz="36274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485" algn="l" defTabSz="36274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227" algn="l" defTabSz="36274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970" algn="l" defTabSz="36274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3712" algn="l" defTabSz="36274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6455" algn="l" defTabSz="36274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197" algn="l" defTabSz="36274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1940" algn="l" defTabSz="36274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690" y="3680476"/>
            <a:ext cx="4685473" cy="3245885"/>
          </a:xfrm>
        </p:spPr>
        <p:txBody>
          <a:bodyPr>
            <a:normAutofit/>
          </a:bodyPr>
          <a:lstStyle/>
          <a:p>
            <a:pPr algn="ctr"/>
            <a:r>
              <a:rPr lang="ru-RU" sz="4232" dirty="0" smtClean="0"/>
              <a:t>Методическое пособие</a:t>
            </a:r>
            <a:r>
              <a:rPr lang="ru-RU" sz="3808" dirty="0"/>
              <a:t/>
            </a:r>
            <a:br>
              <a:rPr lang="ru-RU" sz="3808" dirty="0"/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ГАРАНТИИ ПРАВА РАБОТНИКОВ НА ТРУД В УСЛОВИЯХ, СООТВЕТСТВУЮЩИХ ТРЕБОВАНИЯМ ОХРАНЫ ТРУДА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691" y="1488884"/>
            <a:ext cx="5141288" cy="105801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116" dirty="0"/>
              <a:t>Комитет экономической политики администрации Ханты-Мансийского района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737" y="3000327"/>
            <a:ext cx="2116020" cy="17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3">
            <a:lum bright="-6000" contrast="36000"/>
          </a:blip>
          <a:srcRect/>
          <a:stretch>
            <a:fillRect/>
          </a:stretch>
        </p:blipFill>
        <p:spPr bwMode="auto">
          <a:xfrm>
            <a:off x="2493855" y="733162"/>
            <a:ext cx="614649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736" y="4965203"/>
            <a:ext cx="2116020" cy="17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7736" y="6854506"/>
            <a:ext cx="2109285" cy="17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1268" y="9121671"/>
            <a:ext cx="3249602" cy="62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10" dirty="0"/>
              <a:t>   </a:t>
            </a:r>
            <a:r>
              <a:rPr lang="ru-RU" sz="1481" dirty="0"/>
              <a:t>Ханты-Мансийск </a:t>
            </a:r>
            <a:endParaRPr lang="en-US" sz="1481" dirty="0"/>
          </a:p>
          <a:p>
            <a:pPr algn="ctr"/>
            <a:r>
              <a:rPr lang="en-US" sz="1481" dirty="0"/>
              <a:t> </a:t>
            </a:r>
            <a:r>
              <a:rPr lang="ru-RU" sz="148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3165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Скругленный прямоугольник 6"/>
          <p:cNvSpPr/>
          <p:nvPr/>
        </p:nvSpPr>
        <p:spPr>
          <a:xfrm>
            <a:off x="171053" y="92077"/>
            <a:ext cx="6984775" cy="700734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ТЕРМИНЫ И ОПРЕДЕЛЕНИЯ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171053" y="943447"/>
            <a:ext cx="6984775" cy="9111548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Охрана труда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здоровья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трудовой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включающая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правовые, социально-экономические,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организационно-технические, санитарно-гигиенические,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лечебно-профилактические, реабилитационные и иные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труда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факторов производственной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трудового процесса, оказывающих влияние на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работника. 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где работник должен находиться или куда ему необходимо прибыть в связи с его работой и которое прямо или косвенно находится под контролем работодателя.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охраны труда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нормативные требования охраны труда, в том числе стандарты безопасности труда, а также требования охраны труда, установленные правилами и инструкциями по охране труда.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индивидуальной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коллективной защиты работников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технические средства, используемые для предотвращения или уменьшения воздействия на работников вредных и (или) опасных производственных факторов, а также для защиты от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средства, способы и условия, с помощью которых обеспечивается осуществление предоставленных работникам прав в области социально-трудовых отношений.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выплаты, установленные в целях возмещения работникам затрат, связанных с исполнением ими трудовых или иных обязанностей, предусмотренных настоящим Кодексом и другими федеральными законами.</a:t>
            </a:r>
          </a:p>
          <a:p>
            <a:endParaRPr lang="ru-RU" dirty="0"/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-fotki.yandex.ru/get/6423/157047226.14e/0_a51d4_6d4b7878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88" y="792811"/>
            <a:ext cx="2304255" cy="26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71053" y="92077"/>
            <a:ext cx="6984775" cy="563338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ЗАКОНОДАТЕЛЬСТВО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6" y="1222381"/>
            <a:ext cx="890287" cy="15090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7477" y="4975895"/>
            <a:ext cx="31421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3328" y="944978"/>
            <a:ext cx="5227889" cy="1222605"/>
          </a:xfrm>
        </p:spPr>
        <p:txBody>
          <a:bodyPr>
            <a:normAutofit/>
          </a:bodyPr>
          <a:lstStyle/>
          <a:p>
            <a:pPr algn="just" defTabSz="962006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Статья 219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трудового кодекса Российской Федерации закрепляет право работника на труд, отвечающий требованиям безопасности и гигиены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Каждый работник имеет право на: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543327" y="2311599"/>
            <a:ext cx="5396478" cy="7776864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рабочее место, соответствующее требованиям охраны труда;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обязательное социальное страхование от несчастных случаев на производстве и профессиональных заболеваний в соответствии с федеральным законом;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получение достоверной информации от работодателя, соответствующих государственных органов и общественных организаций об условиях и охране труда на рабочем месте, о существующем риске повреждения здоровья, а также о мерах по защите от воздействия вредных и (или) опасных производственных факторов;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отказ от выполнения работ в случае возникновения опасности для его жизни и здоровья вследствие нарушения требований охраны труда, за исключением случаев, предусмотренных Федеральными Законами, до устранения такой опасности;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средствами индивидуальной и коллективной защиты в соответствии с требованиями охраны труда за счет средств работодателя;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 безопасным методам и приемам труда за счет средств работодателя;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профессиональную переподготовку за счет средств работодателя в случае ликвидации рабочего места вследствие нарушения требований охраны труда;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запрос о проведении проверки условий и охраны труда на его рабочем месте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федеральный орган исполнительной власти, в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государственного надзора и контроля за соблюдением законодательства о труде и охране труда, работниками, осуществляющими государственную экспертизу условий труда, а также органами профсоюзного контроля за соблюдением законодательства о труде и охране труда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1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541118" y="871440"/>
            <a:ext cx="5230099" cy="5760640"/>
          </a:xfrm>
        </p:spPr>
        <p:txBody>
          <a:bodyPr/>
          <a:lstStyle/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в органы государственной власти РФ, органы государственной власти субъектов РФ и органы местного самоуправления, к работодателю, в объединения работодателей, а также в профсоюзы, их объединения и иные уполномоченные работниками представительные органы по вопросам охраны труда;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личное участие или участие через своих представителей в рассмотрении вопросов, связанных с обеспечением безопасных условий труда на его рабочем месте, и в расследовании происшедшего с ним несчастного случая на производстве или профессионального заболевания;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внеочередной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медицинский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осмотр (обследование) в соответствии с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медицинскими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рекомендациями с сохранением за ним места работы (должности) и среднего заработка во время прохождения указанного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медицинского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осмотра (обследования);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компенсации, установленные законом, коллективным договором, соглашением, трудовым договором, если он занят на тяжелых работах и работах с вредными и (или) опасными условиями труда.</a:t>
            </a:r>
          </a:p>
          <a:p>
            <a:pPr marL="0" indent="0">
              <a:buNone/>
            </a:pPr>
            <a:endParaRPr lang="ru-RU" dirty="0"/>
          </a:p>
        </p:txBody>
      </p:sp>
      <p:sp useBgFill="1"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243061" y="223837"/>
            <a:ext cx="7011814" cy="503585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ЗАКОНОДАТЕЛЬСТВО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Скругленный прямоугольник 9"/>
          <p:cNvSpPr/>
          <p:nvPr/>
        </p:nvSpPr>
        <p:spPr>
          <a:xfrm>
            <a:off x="162324" y="214364"/>
            <a:ext cx="6984775" cy="423564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Гарантии государства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7077" y="2525103"/>
            <a:ext cx="6624736" cy="61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62006" fontAlgn="base">
              <a:spcAft>
                <a:spcPct val="0"/>
              </a:spcAft>
            </a:pPr>
            <a:r>
              <a:rPr lang="ru-RU" altLang="ru-RU" sz="142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Государство гарантирует работникам защиту их права на труд в условиях, соответствующих требованиям охраны труда. Условия труда, предусмотренные трудовым договором, должны соответствовать требованиям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охраны труда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На время приостановления работ в связи с приостановлением деятельности или временным запретом деятельности вследствие нарушения требований охраны труда не по вине работника за ним сохраняются место работы (должность) и средний заработок. На это время работник с его согласия может быть переведен работодателем на другую работу с оплатой труда по выполняемой работе, но не ниже среднего заработка по прежней работе.</a:t>
            </a:r>
            <a:b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При отказе работника от выполнения работ в случае возникновения опасности для его жизни и здоровья, за исключением случаев, предусмотренных ст. 220 ТК РФ и иными Федеральными Законами, работодатель обязан предоставить работнику другую работу на время устранения такой опасности.</a:t>
            </a:r>
            <a:b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В случае, если предоставление другой работы по объективным причинам работнику невозможно, время простоя работника до устранения опасности для его жизни и здоровья оплачивается работодателем.</a:t>
            </a:r>
            <a:b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В случае необеспечения работника в соответствии с установленными нормами средствами индивидуальной и коллективной защиты работодатель не имеет права требовать от работника исполнения трудовых обязанностей и обязан оплатить возникший по этой причине простой.</a:t>
            </a:r>
            <a:b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Отказ работника от выполнения работ в случае возникновения опасности для его жизни и здоровья вследствие нарушения требований охраны труда либо от выполнения тяжелых работ и работ с вредными и (или) опасными условиями труда, не предусмотренных трудовым дог-ром, не влечет за собой привлечения его к дисциплинарной ответственности, поскольку, согласно статье 380 ТК РФ, преследование работников за использование ими допустимых законодательством способов самозащиты трудовых прав запрещается.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40" y="769327"/>
            <a:ext cx="2059057" cy="18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2"/>
          <p:cNvSpPr>
            <a:spLocks noGrp="1"/>
          </p:cNvSpPr>
          <p:nvPr/>
        </p:nvSpPr>
        <p:spPr>
          <a:xfrm>
            <a:off x="14549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5069" y="1951559"/>
            <a:ext cx="6456148" cy="669674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целях предупреждения и устранения нарушений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законодательства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 охране труда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государство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обеспечивает организацию и осуществление государственного надзора и контроля за соблюдением требований охраны труда и устанавливает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ответственность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работодателя и должностных лиц за нарушение указанных требований.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На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работах с вредными и (или) опасными условиями труда, а также на работах, выполняемых в особых температурных условиях или связанных с загрязнением, работникам за счет средств работодателя выдаются сертифицированные средства индивидуальной защиты, смывающие и обезвреживающие средства в соответствии с нормами, утвержденными в порядке, установленном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Правительством Российской Федерации.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работах с вредными условиями труда работникам выдаются бесплатно по установленным нормам молоко или другие равноценные пищевые продукты. На работах с особо вредными условиями труда предоставляется бесплатно по установленным нормам лечебно-профилактическое питание.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Обеспечение санитарно-бытового и лечебно-профилактического обслуживания работников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организаций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требованиями охраны труда возлагается на работодателя: оборудуются санитарно-бытовые помещения, помещения для приема пищи, помещения для оказания мед. помощи, комнаты для отдыха в рабочее время и психологической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разгрузки.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Перевозка в лечебные учреждения или к месту жительства работников, пострадавших от несчастных случаев на производстве и профессиональных заболеваний, а также по иным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медицинским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показаниям производится транспортными средствами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организации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либо за ее счет.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2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42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1428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162324" y="214364"/>
            <a:ext cx="6984775" cy="423564"/>
          </a:xfrm>
          <a:prstGeom prst="roundRect">
            <a:avLst/>
          </a:prstGeom>
          <a:ln w="12700">
            <a:solidFill>
              <a:schemeClr val="accent2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Гарантии государства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27" y="7619947"/>
            <a:ext cx="1410667" cy="2088232"/>
          </a:xfrm>
          <a:prstGeom prst="rect">
            <a:avLst/>
          </a:prstGeom>
        </p:spPr>
      </p:pic>
      <p:sp>
        <p:nvSpPr>
          <p:cNvPr id="11" name="Нижний колонтитул 2"/>
          <p:cNvSpPr>
            <a:spLocks noGrp="1"/>
          </p:cNvSpPr>
          <p:nvPr/>
        </p:nvSpPr>
        <p:spPr>
          <a:xfrm>
            <a:off x="-9937" y="10192936"/>
            <a:ext cx="7264812" cy="176482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Garamond" pitchFamily="18" charset="0"/>
                <a:ea typeface="+mn-ea"/>
                <a:cs typeface="Arial" charset="0"/>
              </a:defRPr>
            </a:lvl1pPr>
            <a:lvl2pPr marL="341313" indent="115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2pPr>
            <a:lvl3pPr marL="682625" indent="231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3pPr>
            <a:lvl4pPr marL="1025525" indent="346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4pPr>
            <a:lvl5pPr marL="1366838" indent="4619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085" y="2239591"/>
            <a:ext cx="66247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всех поступающих на работу лиц, а также для работников, переводимых на другую работу, работодатель или уполномоченное им лицо обязаны проводить инструктаж по охране труда, организовывать обучение безопасным методам и приемам выполнения работ и оказания первой помощи пострадавшим.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Работодатель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обеспечивает обучение лиц, поступающих на работу с вредными и (или) опасными условиями труда, безопасным методам и приемам выполнения работ со стажировкой на рабочем месте и сдачей экзаменов и проведение их периодического обучения по охране труда и проверку знаний требований охраны труда в период работы.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Финансирование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мероприятий по улучшению условий и охраны труда осуществляется за счет средств федерального бюджета, бюджетов субъектов РФ, местных бюджетов, внебюджетных источников. Работник не несет расходов на финансирование мероприятий по улучшению условий и охраны труда.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отраслях экономики, субъектах РФ, на территориях, а также в организациях могут создаваться фонды охраны труда.</a:t>
            </a:r>
          </a:p>
        </p:txBody>
      </p:sp>
    </p:spTree>
    <p:extLst>
      <p:ext uri="{BB962C8B-B14F-4D97-AF65-F5344CB8AC3E}">
        <p14:creationId xmlns:p14="http://schemas.microsoft.com/office/powerpoint/2010/main" val="14221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840" y="733163"/>
            <a:ext cx="5924815" cy="821745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Консультационные пункты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33706"/>
              </p:ext>
            </p:extLst>
          </p:nvPr>
        </p:nvGraphicFramePr>
        <p:xfrm>
          <a:off x="831268" y="1866745"/>
          <a:ext cx="5970199" cy="376367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42736"/>
                <a:gridCol w="1587015"/>
                <a:gridCol w="2040448"/>
              </a:tblGrid>
              <a:tr h="8781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endParaRPr lang="ru-RU" sz="1300" dirty="0"/>
                    </a:p>
                  </a:txBody>
                  <a:tcPr marL="96732" marR="96732" marT="48366" marB="48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Номер телефона</a:t>
                      </a:r>
                      <a:endParaRPr lang="ru-RU" sz="1300" dirty="0"/>
                    </a:p>
                  </a:txBody>
                  <a:tcPr marL="96732" marR="96732" marT="48366" marB="483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Адрес</a:t>
                      </a:r>
                      <a:r>
                        <a:rPr lang="ru-RU" sz="1300" baseline="0" dirty="0" smtClean="0"/>
                        <a:t> электронной почты</a:t>
                      </a:r>
                      <a:endParaRPr lang="ru-RU" sz="1300" dirty="0"/>
                    </a:p>
                  </a:txBody>
                  <a:tcPr marL="96732" marR="96732" marT="48366" marB="48366"/>
                </a:tc>
              </a:tr>
              <a:tr h="87819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Департамент труда и занятости населения автономного округа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6732" marR="96732" marT="48366" marB="48366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(3467)33-16-09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6732" marR="96732" marT="48366" marB="48366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zanhmd@wsmail.ru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6732" marR="96732" marT="48366" marB="48366"/>
                </a:tc>
              </a:tr>
              <a:tr h="1129101">
                <a:tc>
                  <a:txBody>
                    <a:bodyPr/>
                    <a:lstStyle/>
                    <a:p>
                      <a:pPr marL="0" algn="l" defTabSz="362742" rtl="0" eaLnBrk="1" latinLnBrk="0" hangingPunct="1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Комитет экономической политики Ханты-Мансийского района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6732" marR="96732" marT="48366" marB="48366"/>
                </a:tc>
                <a:tc>
                  <a:txBody>
                    <a:bodyPr/>
                    <a:lstStyle/>
                    <a:p>
                      <a:pPr marL="0" algn="l" defTabSz="362742" rtl="0" eaLnBrk="1" latinLnBrk="0" hangingPunct="1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(3467) 35-28-38;</a:t>
                      </a:r>
                    </a:p>
                    <a:p>
                      <a:pPr marL="0" algn="l" defTabSz="362742" rtl="0" eaLnBrk="1" latinLnBrk="0" hangingPunct="1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(3467) 35-28-56 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6732" marR="96732" marT="48366" marB="48366"/>
                </a:tc>
                <a:tc>
                  <a:txBody>
                    <a:bodyPr/>
                    <a:lstStyle/>
                    <a:p>
                      <a:pPr marL="0" algn="l" defTabSz="362742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ot@hmrn.ru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6732" marR="96732" marT="48366" marB="48366"/>
                </a:tc>
              </a:tr>
              <a:tr h="878190">
                <a:tc>
                  <a:txBody>
                    <a:bodyPr/>
                    <a:lstStyle/>
                    <a:p>
                      <a:pPr marL="0" algn="l" defTabSz="362742" rtl="0" eaLnBrk="1" latinLnBrk="0" hangingPunct="1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Ханты-Мансийский центр занятости населения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6732" marR="96732" marT="48366" marB="48366"/>
                </a:tc>
                <a:tc>
                  <a:txBody>
                    <a:bodyPr/>
                    <a:lstStyle/>
                    <a:p>
                      <a:pPr marL="0" algn="l" defTabSz="362742" rtl="0" eaLnBrk="1" latinLnBrk="0" hangingPunct="1"/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8(3467)32-21-88</a:t>
                      </a:r>
                    </a:p>
                  </a:txBody>
                  <a:tcPr marL="96732" marR="96732" marT="48366" marB="48366"/>
                </a:tc>
                <a:tc>
                  <a:txBody>
                    <a:bodyPr/>
                    <a:lstStyle/>
                    <a:p>
                      <a:pPr marL="0" algn="l" defTabSz="362742" rtl="0" eaLnBrk="1" latinLnBrk="0" hangingPunct="1"/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hm@dznhmao.ru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6732" marR="96732" marT="48366" marB="4836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1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3322</TotalTime>
  <Words>318</Words>
  <Application>Microsoft Office PowerPoint</Application>
  <PresentationFormat>Произвольный</PresentationFormat>
  <Paragraphs>62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Методическое пособие ГАРАНТИИ ПРАВА РАБОТНИКОВ НА ТРУД В УСЛОВИЯХ, СООТВЕТСТВУЮЩИХ ТРЕБОВАНИЯМ ОХРАНЫ ТРУДА</vt:lpstr>
      <vt:lpstr>Презентация PowerPoint</vt:lpstr>
      <vt:lpstr>Статья 219 трудового кодекса Российской Федерации закрепляет право работника на труд, отвечающий требованиям безопасности и гигиены  Каждый работник имеет право на:</vt:lpstr>
      <vt:lpstr>ЗАКОНОДАТЕЛЬСТВО</vt:lpstr>
      <vt:lpstr> Государство гарантирует работникам защиту их права на труд в условиях, соответствующих требованиям охраны труда. Условия труда, предусмотренные трудовым договором, должны соответствовать требованиям охраны труда.  На время приостановления работ в связи с приостановлением деятельности или временным запретом деятельности вследствие нарушения требований охраны труда не по вине работника за ним сохраняются место работы (должность) и средний заработок. На это время работник с его согласия может быть переведен работодателем на другую работу с оплатой труда по выполняемой работе, но не ниже среднего заработка по прежней работе.  При отказе работника от выполнения работ в случае возникновения опасности для его жизни и здоровья, за исключением случаев, предусмотренных ст. 220 ТК РФ и иными Федеральными Законами, работодатель обязан предоставить работнику другую работу на время устранения такой опасности.  В случае, если предоставление другой работы по объективным причинам работнику невозможно, время простоя работника до устранения опасности для его жизни и здоровья оплачивается работодателем.  В случае необеспечения работника в соответствии с установленными нормами средствами индивидуальной и коллективной защиты работодатель не имеет права требовать от работника исполнения трудовых обязанностей и обязан оплатить возникший по этой причине простой. Отказ работника от выполнения работ в случае возникновения опасности для его жизни и здоровья вследствие нарушения требований охраны труда либо от выполнения тяжелых работ и работ с вредными и (или) опасными условиями труда, не предусмотренных трудовым дог-ром, не влечет за собой привлечения его к дисциплинарной ответственности, поскольку, согласно статье 380 ТК РФ, преследование работников за использование ими допустимых законодательством способов самозащиты трудовых прав запрещается.</vt:lpstr>
      <vt:lpstr> В целях предупреждения и устранения нарушений законодательства об охране труда государство обеспечивает организацию и осуществление государственного надзора и контроля за соблюдением требований охраны труда и устанавливает ответственность работодателя и должностных лиц за нарушение указанных требований.  На работах с вредными и (или) опасными условиями труда, а также на работах, выполняемых в особых температурных условиях или связанных с загрязнением, работникам за счет средств работодателя выдаются сертифицированные средства индивидуальной защиты, смывающие и обезвреживающие средства в соответствии с нормами, утвержденными в порядке, установленном Правительством Российской Федерации. На работах с вредными условиями труда работникам выдаются бесплатно по установленным нормам молоко или другие равноценные пищевые продукты. На работах с особо вредными условиями труда предоставляется бесплатно по установленным нормам лечебно-профилактическое питание. Обеспечение санитарно-бытового и лечебно-профилактического обслуживания работников организаций в соответствии с требованиями охраны труда возлагается на работодателя: оборудуются санитарно-бытовые помещения, помещения для приема пищи, помещения для оказания мед. помощи, комнаты для отдыха в рабочее время и психологической разгрузки. Перевозка в лечебные учреждения или к месту жительства работников, пострадавших от несчастных случаев на производстве и профессиональных заболеваний, а также по иным медицинским показаниям производится транспортными средствами организации либо за ее счет.  </vt:lpstr>
      <vt:lpstr>Презентация PowerPoint</vt:lpstr>
      <vt:lpstr>Консультационные пункты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Отдел труда</cp:lastModifiedBy>
  <cp:revision>319</cp:revision>
  <cp:lastPrinted>2016-04-04T04:26:29Z</cp:lastPrinted>
  <dcterms:created xsi:type="dcterms:W3CDTF">2013-08-26T09:00:50Z</dcterms:created>
  <dcterms:modified xsi:type="dcterms:W3CDTF">2016-11-08T05:22:48Z</dcterms:modified>
</cp:coreProperties>
</file>